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8" r:id="rId7"/>
    <p:sldId id="270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72" r:id="rId16"/>
    <p:sldId id="273" r:id="rId17"/>
  </p:sldIdLst>
  <p:sldSz cx="18288000" cy="10287000"/>
  <p:notesSz cx="6858000" cy="9144000"/>
  <p:embeddedFontLst>
    <p:embeddedFont>
      <p:font typeface="Cormorant Garamond Bold Italics" pitchFamily="2" charset="77"/>
      <p:regular r:id="rId19"/>
      <p:bold r:id="rId20"/>
      <p:italic r:id="rId21"/>
      <p:boldItalic r:id="rId22"/>
    </p:embeddedFont>
    <p:embeddedFont>
      <p:font typeface="Quicksand" pitchFamily="2" charset="77"/>
      <p:regular r:id="rId23"/>
    </p:embeddedFont>
    <p:embeddedFont>
      <p:font typeface="Quicksand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1B0"/>
    <a:srgbClr val="83E8FF"/>
    <a:srgbClr val="AD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3" autoAdjust="0"/>
    <p:restoredTop sz="77619" autoAdjust="0"/>
  </p:normalViewPr>
  <p:slideViewPr>
    <p:cSldViewPr>
      <p:cViewPr varScale="1">
        <p:scale>
          <a:sx n="75" d="100"/>
          <a:sy n="75" d="100"/>
        </p:scale>
        <p:origin x="17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5BEA2-2447-5344-A1CC-F22C1A989640}" type="datetimeFigureOut">
              <a:rPr lang="en-IL" smtClean="0"/>
              <a:t>03/06/2025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C6980-23FF-3D4B-AB60-9C06B5C8295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664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שלום לכולם ותודה שהצטרפתם לסדנה שלנו על </a:t>
            </a:r>
            <a:r>
              <a:rPr lang="en-US" dirty="0"/>
              <a:t>Process Mining. </a:t>
            </a:r>
            <a:r>
              <a:rPr lang="he-IL" dirty="0"/>
              <a:t>היום נצלול לעולם שבו ניתן להבין תהליכים מורכבים באמצעות מידע שכבר נאסף – מידע שאומר לנו איך באמת הדברים מתרחשים בפועל, ולא רק איך הם אמורים להתרחש.</a:t>
            </a:r>
          </a:p>
          <a:p>
            <a:r>
              <a:rPr lang="he-IL" dirty="0"/>
              <a:t>אנחנו – קבוצה 5: עמית, </a:t>
            </a:r>
            <a:r>
              <a:rPr lang="he-IL" dirty="0" err="1"/>
              <a:t>אליאור</a:t>
            </a:r>
            <a:r>
              <a:rPr lang="he-IL" dirty="0"/>
              <a:t>, אליסה ועמיתי – בחרנו להתמקד בדוגמה חשובה במיוחד מעולם הרפואה: מסע הטיפול של חולי </a:t>
            </a:r>
            <a:r>
              <a:rPr lang="he-IL" dirty="0" err="1"/>
              <a:t>ספסיס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6980-23FF-3D4B-AB60-9C06B5C82951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1400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אז מה זה בעצם </a:t>
            </a:r>
            <a:r>
              <a:rPr lang="en-US" dirty="0"/>
              <a:t>Process Mining?</a:t>
            </a:r>
            <a:br>
              <a:rPr lang="en-US" dirty="0"/>
            </a:br>
            <a:r>
              <a:rPr lang="he-IL" dirty="0"/>
              <a:t>זו טכניקה שמאפשרת לנו לנתח יומני אירועים (</a:t>
            </a:r>
            <a:r>
              <a:rPr lang="en-US" dirty="0"/>
              <a:t>event logs) – </a:t>
            </a:r>
            <a:r>
              <a:rPr lang="he-IL" dirty="0"/>
              <a:t>מידע שנרשם באופן טבעי במערכות מידע – כדי להבין איך תהליך באמת מתרחש, כולל זיהוי דפוסים, תקלות, וביצועים בפועל.</a:t>
            </a:r>
          </a:p>
          <a:p>
            <a:pPr algn="r" rtl="1"/>
            <a:r>
              <a:rPr lang="he-IL" dirty="0"/>
              <a:t>התהליך מתבצע באמצעות אלגוריתמים שיודעים לגלות את מבנה התהליך, לעקוב אחר הביצוע שלו בזמן אמת, ולהציע דרכים לשיפור. התחומים שמשתמשים בזה כוללים רפואה, פיננסים, לוגיסטיקה ותעשייה.</a:t>
            </a:r>
          </a:p>
          <a:p>
            <a:pPr marL="0" algn="r" defTabSz="914400" rtl="1" eaLnBrk="1" latinLnBrk="0" hangingPunct="1"/>
            <a:endParaRPr lang="en-IL" dirty="0"/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6980-23FF-3D4B-AB60-9C06B5C82951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045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לפני שנבין את האלגוריתמים, חשוב להכיר את המונחים הבסיסיים של יומני האירועים.</a:t>
            </a:r>
            <a:br>
              <a:rPr lang="he-IL" dirty="0"/>
            </a:br>
            <a:r>
              <a:rPr lang="he-IL" dirty="0"/>
              <a:t>למשל, אנחנו מדברים על קשר של סיבתיות – אם אירוע </a:t>
            </a:r>
            <a:r>
              <a:rPr lang="en-US" dirty="0"/>
              <a:t>X </a:t>
            </a:r>
            <a:r>
              <a:rPr lang="he-IL" dirty="0"/>
              <a:t>קורה לפני </a:t>
            </a:r>
            <a:r>
              <a:rPr lang="en-US" dirty="0"/>
              <a:t>Y </a:t>
            </a:r>
            <a:r>
              <a:rPr lang="he-IL" dirty="0"/>
              <a:t>תמיד, אבל לא להיפך, אז </a:t>
            </a:r>
            <a:r>
              <a:rPr lang="en-US" dirty="0"/>
              <a:t>X </a:t>
            </a:r>
            <a:r>
              <a:rPr lang="he-IL" dirty="0"/>
              <a:t>גורם ל-</a:t>
            </a:r>
            <a:r>
              <a:rPr lang="en-US" dirty="0"/>
              <a:t>Y.</a:t>
            </a:r>
          </a:p>
          <a:p>
            <a:pPr algn="r" rtl="1"/>
            <a:r>
              <a:rPr lang="he-IL" dirty="0"/>
              <a:t>יש גם יחסים כמו:</a:t>
            </a:r>
          </a:p>
          <a:p>
            <a:pPr algn="r" rtl="1"/>
            <a:r>
              <a:rPr lang="he-IL" dirty="0"/>
              <a:t>בחירה (</a:t>
            </a:r>
            <a:r>
              <a:rPr lang="en-US" dirty="0"/>
              <a:t>Choice): X </a:t>
            </a:r>
            <a:r>
              <a:rPr lang="he-IL" dirty="0"/>
              <a:t>ו-</a:t>
            </a:r>
            <a:r>
              <a:rPr lang="en-US" dirty="0"/>
              <a:t>Y </a:t>
            </a:r>
            <a:r>
              <a:rPr lang="he-IL" dirty="0"/>
              <a:t>לא תלויים זה בזה.</a:t>
            </a:r>
          </a:p>
          <a:p>
            <a:pPr algn="r" rtl="1"/>
            <a:r>
              <a:rPr lang="he-IL" dirty="0"/>
              <a:t>רצף ישיר (</a:t>
            </a:r>
            <a:r>
              <a:rPr lang="en-US" dirty="0"/>
              <a:t>Direct Succession): X </a:t>
            </a:r>
            <a:r>
              <a:rPr lang="he-IL" dirty="0"/>
              <a:t>תמיד לפני </a:t>
            </a:r>
            <a:r>
              <a:rPr lang="en-US" dirty="0"/>
              <a:t>Y.</a:t>
            </a:r>
          </a:p>
          <a:p>
            <a:pPr algn="r" rtl="1"/>
            <a:r>
              <a:rPr lang="he-IL" dirty="0"/>
              <a:t>מקביליות: </a:t>
            </a:r>
            <a:r>
              <a:rPr lang="en-US" dirty="0"/>
              <a:t>X </a:t>
            </a:r>
            <a:r>
              <a:rPr lang="he-IL" dirty="0"/>
              <a:t>ו-</a:t>
            </a:r>
            <a:r>
              <a:rPr lang="en-US" dirty="0"/>
              <a:t>Y </a:t>
            </a:r>
            <a:r>
              <a:rPr lang="he-IL" dirty="0"/>
              <a:t>יכולים לקרות בסדר משתנה.</a:t>
            </a:r>
          </a:p>
          <a:p>
            <a:pPr algn="r" rtl="1"/>
            <a:r>
              <a:rPr lang="he-IL" dirty="0"/>
              <a:t>אלה הבסיס להגדרת דפוסים בתוך תהליך.”</a:t>
            </a:r>
          </a:p>
          <a:p>
            <a:pPr algn="r" rtl="1"/>
            <a:r>
              <a:rPr lang="he-IL" dirty="0"/>
              <a:t>הדפוסים האלה מתארים איך תהליכים יכולים להתפצל – לדוגמה:</a:t>
            </a:r>
          </a:p>
          <a:p>
            <a:pPr algn="r" rtl="1"/>
            <a:r>
              <a:rPr lang="en-US" dirty="0"/>
              <a:t>XOR: </a:t>
            </a:r>
            <a:r>
              <a:rPr lang="he-IL" dirty="0"/>
              <a:t>מצב שבו יש בחירה בין שני מסלולים – או זה או זה.</a:t>
            </a:r>
          </a:p>
          <a:p>
            <a:pPr algn="r" rtl="1"/>
            <a:r>
              <a:rPr lang="en-US" dirty="0"/>
              <a:t>AND: </a:t>
            </a:r>
            <a:r>
              <a:rPr lang="he-IL" dirty="0"/>
              <a:t>מצב שבו יש פיצול מקביל – שני מסלולים שפועלים יחד.</a:t>
            </a:r>
          </a:p>
          <a:p>
            <a:pPr algn="r" rtl="1"/>
            <a:r>
              <a:rPr lang="he-IL" dirty="0"/>
              <a:t>זיהוי של הדפוסים האלו מתוך יומני האירועים הוא המפתח להבנת מבנה התהליך.”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6980-23FF-3D4B-AB60-9C06B5C82951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35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אז איך אנחנו עושים את זה בפועל? קיימים שלושה אלגוריתמים מרכזיים:</a:t>
            </a:r>
          </a:p>
          <a:p>
            <a:pPr algn="r" rtl="1"/>
            <a:r>
              <a:rPr lang="en-US" b="1" dirty="0"/>
              <a:t>Alpha Miner</a:t>
            </a:r>
            <a:r>
              <a:rPr lang="en-US" dirty="0"/>
              <a:t> – </a:t>
            </a:r>
            <a:r>
              <a:rPr lang="he-IL" dirty="0"/>
              <a:t>טוב ללוגים פשוטים, פחות מתאים למציאות רועשת.</a:t>
            </a:r>
          </a:p>
          <a:p>
            <a:pPr algn="r" rtl="1"/>
            <a:r>
              <a:rPr lang="en-US" b="1" dirty="0"/>
              <a:t>Inductive Miner</a:t>
            </a:r>
            <a:r>
              <a:rPr lang="en-US" dirty="0"/>
              <a:t> – </a:t>
            </a:r>
            <a:r>
              <a:rPr lang="he-IL" dirty="0"/>
              <a:t>יכול להתמודד עם תהליכים מורכבים, נותן תוצאה נכונה מבנית.</a:t>
            </a:r>
          </a:p>
          <a:p>
            <a:pPr algn="r" rtl="1"/>
            <a:r>
              <a:rPr lang="en-US" b="1" dirty="0"/>
              <a:t>Heuristics Miner</a:t>
            </a:r>
            <a:r>
              <a:rPr lang="en-US" dirty="0"/>
              <a:t> – </a:t>
            </a:r>
            <a:r>
              <a:rPr lang="he-IL" dirty="0"/>
              <a:t>מתאים במיוחד למצבים רועשים, מתמקד בדפוסים הנפוצים ביותר.</a:t>
            </a:r>
          </a:p>
          <a:p>
            <a:pPr algn="r" rtl="1"/>
            <a:r>
              <a:rPr lang="he-IL" dirty="0"/>
              <a:t>נסקור כל אחד מהם בקצרה.”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6980-23FF-3D4B-AB60-9C06B5C8295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636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“Alpha Miner </a:t>
            </a:r>
            <a:r>
              <a:rPr lang="he-IL" dirty="0"/>
              <a:t>עובד לפי חוקים נוקשים של סיבתיות ורצף.</a:t>
            </a:r>
            <a:br>
              <a:rPr lang="he-IL" dirty="0"/>
            </a:br>
            <a:r>
              <a:rPr lang="he-IL" dirty="0"/>
              <a:t>הוא ממיר את היומן למטריצה של יחסים – מה בא אחרי מה, איפה יש מקביליות, ומה האפשרויות.</a:t>
            </a:r>
          </a:p>
          <a:p>
            <a:pPr algn="r" rtl="1"/>
            <a:r>
              <a:rPr lang="he-IL" dirty="0"/>
              <a:t>היתרון: קל להבין וליישם. החיסרון: הוא לא גמיש – לא מתמודד טוב עם תהליכים שיש בהם רעש או חריגות.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6980-23FF-3D4B-AB60-9C06B5C82951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542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למרות הפשטות, האלגוריתם הזה מוגבל – לדוגמה, אם אירוע יכול לבוא אחרי הרבה דברים שונים, או אם יש רעש בתהליך, הוא לא יודע להתמודד עם זה. לכן במצבים כאלה נעדיף כלים אחרים.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6980-23FF-3D4B-AB60-9C06B5C82951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7639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Inductive Miner </a:t>
            </a:r>
            <a:r>
              <a:rPr lang="he-IL" dirty="0"/>
              <a:t>מתבסס על זיהוי ‘חיתוכים’ – הוא מחלק את התהליך לחלקים לפי דפוסים (כמו </a:t>
            </a:r>
            <a:r>
              <a:rPr lang="en-US" dirty="0"/>
              <a:t>XOR, </a:t>
            </a:r>
            <a:r>
              <a:rPr lang="he-IL" dirty="0"/>
              <a:t>סדר, מקביליות ולולאות).</a:t>
            </a:r>
          </a:p>
          <a:p>
            <a:pPr algn="r" rtl="1"/>
            <a:r>
              <a:rPr lang="he-IL" dirty="0"/>
              <a:t>בצורה רקורסיבית הוא בונה עץ תהליך, שמהווה ייצוג היררכי של כל התהליך.</a:t>
            </a:r>
            <a:br>
              <a:rPr lang="he-IL" dirty="0"/>
            </a:br>
            <a:r>
              <a:rPr lang="he-IL" dirty="0"/>
              <a:t>היתרון המרכזי – תמיד נותן תוצאה חוקית מבחינה מבנית, בלי מסלולים שבורים או בעיות </a:t>
            </a:r>
            <a:r>
              <a:rPr lang="he-IL" dirty="0" err="1"/>
              <a:t>סינכרון</a:t>
            </a:r>
            <a:endParaRPr lang="he-IL" dirty="0"/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6980-23FF-3D4B-AB60-9C06B5C82951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982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כאן אנחנו רואים איך האלגוריתם בונה קודם עץ תהליך – זה מאפשר להבין את המבנה הכללי לפני שיוצרים את המודל הסופי.</a:t>
            </a:r>
            <a:br>
              <a:rPr lang="he-IL" dirty="0"/>
            </a:br>
            <a:r>
              <a:rPr lang="he-IL" dirty="0"/>
              <a:t>זה חשוב במיוחד כשאנחנו מתמודדים עם לוגים מורכבים – כי אנחנו לא רוצים רק ‘מה קרה’, אלא גם להבין את ההיגיון מאחורי זה.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6980-23FF-3D4B-AB60-9C06B5C82951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357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ולבסוף, </a:t>
            </a:r>
            <a:r>
              <a:rPr lang="en-US" dirty="0"/>
              <a:t>Heuristics Miner – </a:t>
            </a:r>
            <a:r>
              <a:rPr lang="he-IL" dirty="0"/>
              <a:t>אלגוריתם שמתחשב בשכיחות של הקשרים.</a:t>
            </a:r>
            <a:br>
              <a:rPr lang="he-IL" dirty="0"/>
            </a:br>
            <a:r>
              <a:rPr lang="he-IL" dirty="0"/>
              <a:t>הוא בודק כמה פעמים אירוע </a:t>
            </a:r>
            <a:r>
              <a:rPr lang="en-US" dirty="0"/>
              <a:t>A </a:t>
            </a:r>
            <a:r>
              <a:rPr lang="he-IL" dirty="0"/>
              <a:t>באמת בא אחרי </a:t>
            </a:r>
            <a:r>
              <a:rPr lang="en-US" dirty="0"/>
              <a:t>B, </a:t>
            </a:r>
            <a:r>
              <a:rPr lang="he-IL" dirty="0"/>
              <a:t>לעומת ההפך, ונותן עדיפות לקשרים החזקים ביותר.</a:t>
            </a:r>
          </a:p>
          <a:p>
            <a:pPr algn="r"/>
            <a:r>
              <a:rPr lang="he-IL" dirty="0"/>
              <a:t>זו גישה שמתאימה למציאות – שם לא תמיד יש סדר קבוע, ויש הרבה רעש. האלגוריתם עוזר לנו לפשט את התהליך ולהתמקד בעיקר.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6980-23FF-3D4B-AB60-9C06B5C82951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398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1.pn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2478342"/>
            <a:ext cx="16229942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Process Mining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2737539" y="5908475"/>
            <a:ext cx="12812922" cy="170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Understanding Patient Journeys</a:t>
            </a:r>
          </a:p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endParaRPr lang="en-US" sz="488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49752" y="7032069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03 June, 2025</a:t>
            </a:r>
          </a:p>
        </p:txBody>
      </p:sp>
      <p:sp>
        <p:nvSpPr>
          <p:cNvPr id="8" name="Freeform 8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2662756" y="1967581"/>
            <a:ext cx="12962489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Group 5 - Amit Haritan, Elore Paz, Alisa Bogomolny, Amitai Kellerman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AutoShape 3"/>
          <p:cNvSpPr/>
          <p:nvPr/>
        </p:nvSpPr>
        <p:spPr>
          <a:xfrm>
            <a:off x="2027699" y="5114925"/>
            <a:ext cx="434491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AutoShape 4"/>
          <p:cNvSpPr/>
          <p:nvPr/>
        </p:nvSpPr>
        <p:spPr>
          <a:xfrm>
            <a:off x="11916128" y="713195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 flipV="1">
            <a:off x="1660540" y="8483796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1024384" y="599709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Our use-case: Sepsis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4384" y="3343761"/>
            <a:ext cx="5750468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Sepsis is a critical and time-sensitive condition responsible for high rates of morbidity worldwide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4384" y="2580794"/>
            <a:ext cx="5348229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Sepsis</a:t>
            </a:r>
          </a:p>
        </p:txBody>
      </p:sp>
      <p:sp>
        <p:nvSpPr>
          <p:cNvPr id="9" name="Freeform 9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TextBox 11"/>
          <p:cNvSpPr txBox="1"/>
          <p:nvPr/>
        </p:nvSpPr>
        <p:spPr>
          <a:xfrm>
            <a:off x="1028700" y="6801818"/>
            <a:ext cx="5750468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Early intervention and the right treatment path are crucial for patient survival.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038850"/>
            <a:ext cx="5348229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Treatment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6128" y="5415431"/>
            <a:ext cx="5750468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Reduce avoidable complications through better process monitoring and data-driven optimization.</a:t>
            </a:r>
          </a:p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916128" y="4652463"/>
            <a:ext cx="5348229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Business Goal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771" y="1809453"/>
            <a:ext cx="5539941" cy="7448847"/>
            <a:chOff x="0" y="0"/>
            <a:chExt cx="858282" cy="115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282" cy="1154021"/>
            </a:xfrm>
            <a:custGeom>
              <a:avLst/>
              <a:gdLst/>
              <a:ahLst/>
              <a:cxnLst/>
              <a:rect l="l" t="t" r="r" b="b"/>
              <a:pathLst>
                <a:path w="858282" h="1154021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/>
              <a:stretch>
                <a:fillRect t="-5710" b="-5710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8" name="AutoShape 8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1028700" y="59970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About the 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769" y="1409403"/>
            <a:ext cx="9134222" cy="592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l">
              <a:lnSpc>
                <a:spcPts val="7999"/>
              </a:lnSpc>
              <a:buFont typeface="Arial"/>
              <a:buChar char="•"/>
            </a:pPr>
            <a:r>
              <a:rPr lang="en-US" sz="31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Real-life</a:t>
            </a:r>
            <a:r>
              <a:rPr lang="en-US" sz="31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event log from a Dutch hospital.</a:t>
            </a:r>
          </a:p>
          <a:p>
            <a:pPr marL="690876" lvl="1" indent="-345438" algn="l">
              <a:lnSpc>
                <a:spcPts val="7999"/>
              </a:lnSpc>
              <a:buFont typeface="Arial"/>
              <a:buChar char="•"/>
            </a:pPr>
            <a:r>
              <a:rPr lang="en-US" sz="31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1,050 sepsis patient cases, </a:t>
            </a:r>
            <a:r>
              <a:rPr lang="en-US" sz="31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~15,000 events.</a:t>
            </a:r>
          </a:p>
          <a:p>
            <a:pPr marL="690876" lvl="1" indent="-345438" algn="l">
              <a:lnSpc>
                <a:spcPts val="7999"/>
              </a:lnSpc>
              <a:buFont typeface="Arial"/>
              <a:buChar char="•"/>
            </a:pPr>
            <a:r>
              <a:rPr lang="en-US" sz="31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16 distinct activities</a:t>
            </a:r>
            <a:r>
              <a:rPr lang="en-US" sz="31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(e.g., CRP, IV Antibiotics, Admissions).</a:t>
            </a:r>
          </a:p>
          <a:p>
            <a:pPr marL="690876" lvl="1" indent="-345438" algn="l">
              <a:lnSpc>
                <a:spcPts val="7999"/>
              </a:lnSpc>
              <a:buFont typeface="Arial"/>
              <a:buChar char="•"/>
            </a:pPr>
            <a:r>
              <a:rPr lang="en-US" sz="31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39 clinical attributes:</a:t>
            </a:r>
            <a:r>
              <a:rPr lang="en-US" sz="31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test results, triage checkboxes, age, group info.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366" y="4148718"/>
            <a:ext cx="11301259" cy="5636503"/>
          </a:xfrm>
          <a:custGeom>
            <a:avLst/>
            <a:gdLst/>
            <a:ahLst/>
            <a:cxnLst/>
            <a:rect l="l" t="t" r="r" b="b"/>
            <a:pathLst>
              <a:path w="11301259" h="5636503">
                <a:moveTo>
                  <a:pt x="0" y="0"/>
                </a:moveTo>
                <a:lnTo>
                  <a:pt x="11301259" y="0"/>
                </a:lnTo>
                <a:lnTo>
                  <a:pt x="11301259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1028700" y="599709"/>
            <a:ext cx="1032659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What Does the Data Look Like?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767187"/>
            <a:ext cx="16230600" cy="72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19"/>
              </a:lnSpc>
            </a:pPr>
            <a:r>
              <a:rPr lang="en-US" sz="3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Each trace = a patient's journey through hospital events.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9782" y="2634242"/>
            <a:ext cx="15108436" cy="12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Key attributes: 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event name</a:t>
            </a:r>
            <a:r>
              <a:rPr lang="en-US" sz="2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en-US" sz="29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concept:name</a:t>
            </a:r>
            <a:r>
              <a:rPr lang="en-US" sz="2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), 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timestamp</a:t>
            </a:r>
            <a:r>
              <a:rPr lang="en-US" sz="2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responsible unit</a:t>
            </a:r>
            <a:r>
              <a:rPr lang="en-US" sz="2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en-US" sz="29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org:group</a:t>
            </a:r>
            <a:r>
              <a:rPr lang="en-US" sz="2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 and 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clinical attributes</a:t>
            </a:r>
            <a:r>
              <a:rPr lang="en-US" sz="2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(CRP, Leucocytes, Age)</a:t>
            </a:r>
          </a:p>
        </p:txBody>
      </p:sp>
      <p:sp>
        <p:nvSpPr>
          <p:cNvPr id="6" name="Freeform 6"/>
          <p:cNvSpPr/>
          <p:nvPr/>
        </p:nvSpPr>
        <p:spPr>
          <a:xfrm>
            <a:off x="12477152" y="4148718"/>
            <a:ext cx="5298313" cy="5636503"/>
          </a:xfrm>
          <a:custGeom>
            <a:avLst/>
            <a:gdLst/>
            <a:ahLst/>
            <a:cxnLst/>
            <a:rect l="l" t="t" r="r" b="b"/>
            <a:pathLst>
              <a:path w="5298313" h="5636503">
                <a:moveTo>
                  <a:pt x="0" y="0"/>
                </a:moveTo>
                <a:lnTo>
                  <a:pt x="5298313" y="0"/>
                </a:lnTo>
                <a:lnTo>
                  <a:pt x="5298313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6761" y="2456695"/>
            <a:ext cx="5385764" cy="6801605"/>
            <a:chOff x="0" y="0"/>
            <a:chExt cx="1418473" cy="17913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791369"/>
            </a:xfrm>
            <a:custGeom>
              <a:avLst/>
              <a:gdLst/>
              <a:ahLst/>
              <a:cxnLst/>
              <a:rect l="l" t="t" r="r" b="b"/>
              <a:pathLst>
                <a:path w="1418473" h="179136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718058"/>
                  </a:lnTo>
                  <a:cubicBezTo>
                    <a:pt x="1418473" y="1737501"/>
                    <a:pt x="1410749" y="1756148"/>
                    <a:pt x="1397000" y="1769897"/>
                  </a:cubicBezTo>
                  <a:cubicBezTo>
                    <a:pt x="1383252" y="1783645"/>
                    <a:pt x="1364605" y="1791369"/>
                    <a:pt x="1345161" y="1791369"/>
                  </a:cubicBezTo>
                  <a:lnTo>
                    <a:pt x="73311" y="1791369"/>
                  </a:lnTo>
                  <a:cubicBezTo>
                    <a:pt x="32823" y="1791369"/>
                    <a:pt x="0" y="1758547"/>
                    <a:pt x="0" y="171805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91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05199" y="2794611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6" name="Group 6"/>
          <p:cNvGrpSpPr/>
          <p:nvPr/>
        </p:nvGrpSpPr>
        <p:grpSpPr>
          <a:xfrm>
            <a:off x="6451118" y="2456695"/>
            <a:ext cx="5385764" cy="6801605"/>
            <a:chOff x="0" y="0"/>
            <a:chExt cx="1418473" cy="17913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791369"/>
            </a:xfrm>
            <a:custGeom>
              <a:avLst/>
              <a:gdLst/>
              <a:ahLst/>
              <a:cxnLst/>
              <a:rect l="l" t="t" r="r" b="b"/>
              <a:pathLst>
                <a:path w="1418473" h="179136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718058"/>
                  </a:lnTo>
                  <a:cubicBezTo>
                    <a:pt x="1418473" y="1737501"/>
                    <a:pt x="1410749" y="1756148"/>
                    <a:pt x="1397000" y="1769897"/>
                  </a:cubicBezTo>
                  <a:cubicBezTo>
                    <a:pt x="1383252" y="1783645"/>
                    <a:pt x="1364605" y="1791369"/>
                    <a:pt x="1345161" y="1791369"/>
                  </a:cubicBezTo>
                  <a:lnTo>
                    <a:pt x="73311" y="1791369"/>
                  </a:lnTo>
                  <a:cubicBezTo>
                    <a:pt x="32823" y="1791369"/>
                    <a:pt x="0" y="1758547"/>
                    <a:pt x="0" y="171805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91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84503" y="2766036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10" name="Group 10"/>
          <p:cNvGrpSpPr/>
          <p:nvPr/>
        </p:nvGrpSpPr>
        <p:grpSpPr>
          <a:xfrm>
            <a:off x="12015475" y="2456695"/>
            <a:ext cx="5385764" cy="6801605"/>
            <a:chOff x="0" y="0"/>
            <a:chExt cx="1418473" cy="17913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473" cy="1791369"/>
            </a:xfrm>
            <a:custGeom>
              <a:avLst/>
              <a:gdLst/>
              <a:ahLst/>
              <a:cxnLst/>
              <a:rect l="l" t="t" r="r" b="b"/>
              <a:pathLst>
                <a:path w="1418473" h="179136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718058"/>
                  </a:lnTo>
                  <a:cubicBezTo>
                    <a:pt x="1418473" y="1737501"/>
                    <a:pt x="1410749" y="1756148"/>
                    <a:pt x="1397000" y="1769897"/>
                  </a:cubicBezTo>
                  <a:cubicBezTo>
                    <a:pt x="1383252" y="1783645"/>
                    <a:pt x="1364605" y="1791369"/>
                    <a:pt x="1345161" y="1791369"/>
                  </a:cubicBezTo>
                  <a:lnTo>
                    <a:pt x="73311" y="1791369"/>
                  </a:lnTo>
                  <a:cubicBezTo>
                    <a:pt x="32823" y="1791369"/>
                    <a:pt x="0" y="1758547"/>
                    <a:pt x="0" y="171805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418473" cy="191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595029" y="2916845"/>
            <a:ext cx="2226655" cy="2226655"/>
          </a:xfrm>
          <a:custGeom>
            <a:avLst/>
            <a:gdLst/>
            <a:ahLst/>
            <a:cxnLst/>
            <a:rect l="l" t="t" r="r" b="b"/>
            <a:pathLst>
              <a:path w="2226655" h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028700" y="599709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382" y="6400423"/>
            <a:ext cx="5101887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Detect where delays commonly occur along the treatment pathway, and examine which activities or organizational groups are most frequently involved.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289679"/>
            <a:ext cx="5101887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Identify bottlenecks in the care 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93057" y="6400423"/>
            <a:ext cx="5101887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u="none" strike="noStrik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Evaluate whether sepsis treatment paths follow recommended medical protocols, such as timely administration of antibiotics or required diagnostics.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3057" y="5289679"/>
            <a:ext cx="5101887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Assess compliance with clinical guidelines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03607" y="6400423"/>
            <a:ext cx="4496348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u="none" strike="noStrik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Investigate the full sequence of events each patient experiences to uncover variations and patterns in care delivery.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60732" y="5580003"/>
            <a:ext cx="510188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Analyze patient trajectories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AutoShape 4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81151" y="2917047"/>
            <a:ext cx="4344510" cy="454087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0975" y="3413647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Notebook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61289" y="2523415"/>
            <a:ext cx="3152142" cy="3152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567929" y="2523415"/>
            <a:ext cx="3152142" cy="315214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74569" y="2523415"/>
            <a:ext cx="3152142" cy="31521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599709"/>
            <a:ext cx="99149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Final Tips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35340" y="6132682"/>
            <a:ext cx="501732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Business context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35340" y="6757320"/>
            <a:ext cx="5017320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Understanding the business needs and the domain is key to interpreting the discovered models correctly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41980" y="6129792"/>
            <a:ext cx="501732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Explore the data first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41980" y="6757320"/>
            <a:ext cx="501732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Exploring the data and preprocessing is essential before applying any mining technique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132682"/>
            <a:ext cx="501732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PM4Py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760210"/>
            <a:ext cx="501732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PM4Py is a powerful open-source Python library for exploring and analyzing event logs</a:t>
            </a:r>
          </a:p>
        </p:txBody>
      </p:sp>
      <p:sp>
        <p:nvSpPr>
          <p:cNvPr id="18" name="Freeform 18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28486" y="1684924"/>
            <a:ext cx="6330814" cy="7573376"/>
            <a:chOff x="0" y="0"/>
            <a:chExt cx="8441085" cy="100978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10149" b="10149"/>
            <a:stretch>
              <a:fillRect/>
            </a:stretch>
          </p:blipFill>
          <p:spPr>
            <a:xfrm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1028700" y="599709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What is Process Mining?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108832"/>
            <a:ext cx="9114163" cy="714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4" lvl="1" indent="-388617" algn="l">
              <a:lnSpc>
                <a:spcPts val="7199"/>
              </a:lnSpc>
              <a:buFont typeface="Arial"/>
              <a:buChar char="•"/>
            </a:pPr>
            <a:r>
              <a:rPr lang="en-US" sz="3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 technique of analyzing event log data to identify trends, patterns and details of how a process unfolds.</a:t>
            </a:r>
          </a:p>
          <a:p>
            <a:pPr marL="777234" lvl="1" indent="-388617" algn="l">
              <a:lnSpc>
                <a:spcPts val="7199"/>
              </a:lnSpc>
              <a:buFont typeface="Arial"/>
              <a:buChar char="•"/>
            </a:pPr>
            <a:r>
              <a:rPr lang="en-US" sz="3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Uses algorithms to discover, monitor, and improve workflows.</a:t>
            </a:r>
          </a:p>
          <a:p>
            <a:pPr marL="777234" lvl="1" indent="-388617" algn="l">
              <a:lnSpc>
                <a:spcPts val="7199"/>
              </a:lnSpc>
              <a:buFont typeface="Arial"/>
              <a:buChar char="•"/>
            </a:pPr>
            <a:r>
              <a:rPr lang="en-US" sz="3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Applications: healthcare, finance, logistics, manufacturing.</a:t>
            </a:r>
          </a:p>
          <a:p>
            <a:pPr marL="0" lvl="0" indent="0" algn="l">
              <a:lnSpc>
                <a:spcPts val="7199"/>
              </a:lnSpc>
            </a:pPr>
            <a:endParaRPr lang="en-US" sz="35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2330" y="2608568"/>
            <a:ext cx="5220652" cy="6356958"/>
          </a:xfrm>
          <a:custGeom>
            <a:avLst/>
            <a:gdLst/>
            <a:ahLst/>
            <a:cxnLst/>
            <a:rect l="l" t="t" r="r" b="b"/>
            <a:pathLst>
              <a:path w="5220652" h="6356958">
                <a:moveTo>
                  <a:pt x="0" y="0"/>
                </a:moveTo>
                <a:lnTo>
                  <a:pt x="5220652" y="0"/>
                </a:lnTo>
                <a:lnTo>
                  <a:pt x="522065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430525" y="9258300"/>
            <a:ext cx="7542505" cy="556260"/>
          </a:xfrm>
          <a:custGeom>
            <a:avLst/>
            <a:gdLst/>
            <a:ahLst/>
            <a:cxnLst/>
            <a:rect l="l" t="t" r="r" b="b"/>
            <a:pathLst>
              <a:path w="7542505" h="556260">
                <a:moveTo>
                  <a:pt x="0" y="0"/>
                </a:moveTo>
                <a:lnTo>
                  <a:pt x="7542505" y="0"/>
                </a:lnTo>
                <a:lnTo>
                  <a:pt x="7542505" y="556260"/>
                </a:lnTo>
                <a:lnTo>
                  <a:pt x="0" y="556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4282014" y="6034582"/>
            <a:ext cx="2055722" cy="1563507"/>
          </a:xfrm>
          <a:custGeom>
            <a:avLst/>
            <a:gdLst/>
            <a:ahLst/>
            <a:cxnLst/>
            <a:rect l="l" t="t" r="r" b="b"/>
            <a:pathLst>
              <a:path w="2055722" h="1563507">
                <a:moveTo>
                  <a:pt x="0" y="0"/>
                </a:moveTo>
                <a:lnTo>
                  <a:pt x="2055722" y="0"/>
                </a:lnTo>
                <a:lnTo>
                  <a:pt x="2055722" y="1563506"/>
                </a:lnTo>
                <a:lnTo>
                  <a:pt x="0" y="1563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0856414" y="3570593"/>
            <a:ext cx="3012862" cy="1197164"/>
          </a:xfrm>
          <a:custGeom>
            <a:avLst/>
            <a:gdLst/>
            <a:ahLst/>
            <a:cxnLst/>
            <a:rect l="l" t="t" r="r" b="b"/>
            <a:pathLst>
              <a:path w="3012862" h="1197164">
                <a:moveTo>
                  <a:pt x="0" y="0"/>
                </a:moveTo>
                <a:lnTo>
                  <a:pt x="3012862" y="0"/>
                </a:lnTo>
                <a:lnTo>
                  <a:pt x="3012862" y="1197164"/>
                </a:lnTo>
                <a:lnTo>
                  <a:pt x="0" y="1197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8216401" y="5796457"/>
            <a:ext cx="2341158" cy="1801632"/>
          </a:xfrm>
          <a:custGeom>
            <a:avLst/>
            <a:gdLst/>
            <a:ahLst/>
            <a:cxnLst/>
            <a:rect l="l" t="t" r="r" b="b"/>
            <a:pathLst>
              <a:path w="2341158" h="1801632">
                <a:moveTo>
                  <a:pt x="0" y="0"/>
                </a:moveTo>
                <a:lnTo>
                  <a:pt x="2341158" y="0"/>
                </a:lnTo>
                <a:lnTo>
                  <a:pt x="2341158" y="1801631"/>
                </a:lnTo>
                <a:lnTo>
                  <a:pt x="0" y="18016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9217157" y="2570468"/>
            <a:ext cx="631306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Causality: x → y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iff x &gt; y and not y &gt; x. In our example (A → 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99709"/>
            <a:ext cx="8048163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Event log - Notation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35672" y="4796332"/>
            <a:ext cx="494840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Choice: x # y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iff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not x &gt; y and not y &gt; x (A # 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02813" y="1372660"/>
            <a:ext cx="9002857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Direct Succession (</a:t>
            </a:r>
            <a:r>
              <a:rPr lang="en-US" sz="24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dfg</a:t>
            </a: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): x &gt; y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iff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some relation x is directly following by y (A &gt; B, A &gt; E, A &gt; C)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54986" y="4796332"/>
            <a:ext cx="337720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Parallel: x || y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iff x &gt; y and y &gt; x (B || C)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04342" y="7474263"/>
            <a:ext cx="341106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XOR-split Pattern: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Z → X, Z → Y, and X # 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75264" y="7472857"/>
            <a:ext cx="333665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AND-split Pattern: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Z → Y, Z → X, and X || Y</a:t>
            </a:r>
          </a:p>
        </p:txBody>
      </p:sp>
      <p:sp>
        <p:nvSpPr>
          <p:cNvPr id="14" name="AutoShape 14"/>
          <p:cNvSpPr/>
          <p:nvPr/>
        </p:nvSpPr>
        <p:spPr>
          <a:xfrm flipH="1" flipV="1">
            <a:off x="12362845" y="4767791"/>
            <a:ext cx="10845" cy="3706584"/>
          </a:xfrm>
          <a:prstGeom prst="line">
            <a:avLst/>
          </a:prstGeom>
          <a:ln w="9525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F769E-741A-EC20-8FAA-57D668EE5701}"/>
              </a:ext>
            </a:extLst>
          </p:cNvPr>
          <p:cNvCxnSpPr/>
          <p:nvPr/>
        </p:nvCxnSpPr>
        <p:spPr>
          <a:xfrm>
            <a:off x="1447800" y="5448300"/>
            <a:ext cx="495300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0486A9-CD42-7A56-26A0-477915D64B76}"/>
              </a:ext>
            </a:extLst>
          </p:cNvPr>
          <p:cNvCxnSpPr/>
          <p:nvPr/>
        </p:nvCxnSpPr>
        <p:spPr>
          <a:xfrm>
            <a:off x="1447800" y="7429500"/>
            <a:ext cx="495300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A21B1-58F6-E67F-5B14-696701A37D88}"/>
              </a:ext>
            </a:extLst>
          </p:cNvPr>
          <p:cNvSpPr/>
          <p:nvPr/>
        </p:nvSpPr>
        <p:spPr>
          <a:xfrm>
            <a:off x="13182600" y="4000500"/>
            <a:ext cx="304800" cy="265793"/>
          </a:xfrm>
          <a:prstGeom prst="rect">
            <a:avLst/>
          </a:prstGeom>
          <a:solidFill>
            <a:srgbClr val="ADF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3D957-6A64-10C4-3E03-69452B13C4DC}"/>
              </a:ext>
            </a:extLst>
          </p:cNvPr>
          <p:cNvSpPr/>
          <p:nvPr/>
        </p:nvSpPr>
        <p:spPr>
          <a:xfrm>
            <a:off x="11216853" y="4000500"/>
            <a:ext cx="304800" cy="265793"/>
          </a:xfrm>
          <a:prstGeom prst="rect">
            <a:avLst/>
          </a:prstGeom>
          <a:solidFill>
            <a:srgbClr val="ADF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C21299-BC0E-DB37-9CA5-58C1C0A7B3C3}"/>
              </a:ext>
            </a:extLst>
          </p:cNvPr>
          <p:cNvSpPr/>
          <p:nvPr/>
        </p:nvSpPr>
        <p:spPr>
          <a:xfrm>
            <a:off x="8411306" y="6574105"/>
            <a:ext cx="304800" cy="265793"/>
          </a:xfrm>
          <a:prstGeom prst="rect">
            <a:avLst/>
          </a:prstGeom>
          <a:solidFill>
            <a:srgbClr val="83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8CA06-0270-7876-1652-F308424AB7E6}"/>
              </a:ext>
            </a:extLst>
          </p:cNvPr>
          <p:cNvSpPr/>
          <p:nvPr/>
        </p:nvSpPr>
        <p:spPr>
          <a:xfrm>
            <a:off x="9982200" y="6000275"/>
            <a:ext cx="304800" cy="265793"/>
          </a:xfrm>
          <a:prstGeom prst="rect">
            <a:avLst/>
          </a:prstGeom>
          <a:solidFill>
            <a:srgbClr val="83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ED2BCC-6B20-FEEB-4FE3-9D29EE5D55BC}"/>
              </a:ext>
            </a:extLst>
          </p:cNvPr>
          <p:cNvSpPr/>
          <p:nvPr/>
        </p:nvSpPr>
        <p:spPr>
          <a:xfrm>
            <a:off x="9995101" y="7123568"/>
            <a:ext cx="304800" cy="265793"/>
          </a:xfrm>
          <a:prstGeom prst="rect">
            <a:avLst/>
          </a:prstGeom>
          <a:solidFill>
            <a:srgbClr val="83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0A6DAF-5D3E-CB0D-4C02-D37C6553052B}"/>
              </a:ext>
            </a:extLst>
          </p:cNvPr>
          <p:cNvSpPr/>
          <p:nvPr/>
        </p:nvSpPr>
        <p:spPr>
          <a:xfrm>
            <a:off x="15842063" y="6228062"/>
            <a:ext cx="304800" cy="265793"/>
          </a:xfrm>
          <a:prstGeom prst="rect">
            <a:avLst/>
          </a:prstGeom>
          <a:solidFill>
            <a:srgbClr val="83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8DFEF2-8FBA-B9BD-D282-57476586825C}"/>
              </a:ext>
            </a:extLst>
          </p:cNvPr>
          <p:cNvSpPr/>
          <p:nvPr/>
        </p:nvSpPr>
        <p:spPr>
          <a:xfrm>
            <a:off x="15841313" y="7163707"/>
            <a:ext cx="304800" cy="265793"/>
          </a:xfrm>
          <a:prstGeom prst="rect">
            <a:avLst/>
          </a:prstGeom>
          <a:solidFill>
            <a:srgbClr val="83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3F1E50-EBF6-0B92-22BA-3BD9A74FF1B9}"/>
              </a:ext>
            </a:extLst>
          </p:cNvPr>
          <p:cNvSpPr/>
          <p:nvPr/>
        </p:nvSpPr>
        <p:spPr>
          <a:xfrm>
            <a:off x="14478000" y="6687692"/>
            <a:ext cx="304800" cy="265793"/>
          </a:xfrm>
          <a:prstGeom prst="rect">
            <a:avLst/>
          </a:prstGeom>
          <a:solidFill>
            <a:srgbClr val="83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Z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3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7" name="Freeform 7"/>
          <p:cNvSpPr/>
          <p:nvPr/>
        </p:nvSpPr>
        <p:spPr>
          <a:xfrm>
            <a:off x="152400" y="1881850"/>
            <a:ext cx="761542" cy="758773"/>
          </a:xfrm>
          <a:custGeom>
            <a:avLst/>
            <a:gdLst/>
            <a:ahLst/>
            <a:cxnLst/>
            <a:rect l="l" t="t" r="r" b="b"/>
            <a:pathLst>
              <a:path w="761542" h="758773">
                <a:moveTo>
                  <a:pt x="0" y="0"/>
                </a:moveTo>
                <a:lnTo>
                  <a:pt x="761542" y="0"/>
                </a:lnTo>
                <a:lnTo>
                  <a:pt x="761542" y="758773"/>
                </a:lnTo>
                <a:lnTo>
                  <a:pt x="0" y="75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1028700" y="599709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Process Mining Algorithms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16798"/>
            <a:ext cx="10527757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Constructs a </a:t>
            </a: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basic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process model by analyzing the direct succession of events. Based on these patterns, it builds a Petri net model.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This algorithm is Good for</a:t>
            </a: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simple, noise-free logs.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965783"/>
            <a:ext cx="10527757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Guarantees a sound (no deadlocks) and hierarchical process model.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</a:t>
            </a:r>
            <a:r>
              <a:rPr lang="en-US" sz="2400" b="1" dirty="0">
                <a:solidFill>
                  <a:srgbClr val="0F4662"/>
                </a:solidFill>
                <a:latin typeface="Quicksand Bold"/>
                <a:sym typeface="Quicksand"/>
              </a:rPr>
              <a:t>recursively splits the event log 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into simpler parts based on behavior patterns.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can handle </a:t>
            </a:r>
            <a:r>
              <a:rPr lang="en-US" sz="2400" b="1" dirty="0">
                <a:solidFill>
                  <a:srgbClr val="0F4662"/>
                </a:solidFill>
                <a:latin typeface="Quicksand Bold"/>
                <a:sym typeface="Quicksand"/>
              </a:rPr>
              <a:t>complex real-life logs 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better than Alpha Miner.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694333"/>
            <a:ext cx="10527757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Discovers a more realistic model by focusing on </a:t>
            </a:r>
            <a:r>
              <a:rPr lang="en-US" sz="2400" b="1" dirty="0">
                <a:solidFill>
                  <a:srgbClr val="0F4662"/>
                </a:solidFill>
                <a:latin typeface="Quicksand Bold"/>
                <a:sym typeface="Quicksand"/>
              </a:rPr>
              <a:t>frequent behavior 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and ignoring noise.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This algorithm is better for messy real-world event </a:t>
            </a:r>
            <a:r>
              <a:rPr lang="en-US" sz="2400" b="1" dirty="0">
                <a:solidFill>
                  <a:srgbClr val="0F4662"/>
                </a:solidFill>
                <a:latin typeface="Quicksand Bold"/>
                <a:sym typeface="Quicksand"/>
              </a:rPr>
              <a:t>logs with exceptions and noise.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0629" y="1914818"/>
            <a:ext cx="1052775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Alpha Miner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0629" y="4270457"/>
            <a:ext cx="10527757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9"/>
              </a:lnSpc>
            </a:pPr>
            <a:r>
              <a:rPr lang="en-US" sz="32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Inductive Miner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0629" y="6994608"/>
            <a:ext cx="10527757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9"/>
              </a:lnSpc>
            </a:pPr>
            <a:r>
              <a:rPr lang="en-US" sz="32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Heuristics Miner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8036" y="1945959"/>
            <a:ext cx="38077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2400" y="4300646"/>
            <a:ext cx="761542" cy="758773"/>
          </a:xfrm>
          <a:custGeom>
            <a:avLst/>
            <a:gdLst/>
            <a:ahLst/>
            <a:cxnLst/>
            <a:rect l="l" t="t" r="r" b="b"/>
            <a:pathLst>
              <a:path w="761542" h="758773">
                <a:moveTo>
                  <a:pt x="0" y="0"/>
                </a:moveTo>
                <a:lnTo>
                  <a:pt x="761542" y="0"/>
                </a:lnTo>
                <a:lnTo>
                  <a:pt x="761542" y="758773"/>
                </a:lnTo>
                <a:lnTo>
                  <a:pt x="0" y="75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418986" y="4355229"/>
            <a:ext cx="38077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2400" y="7024797"/>
            <a:ext cx="761542" cy="758773"/>
          </a:xfrm>
          <a:custGeom>
            <a:avLst/>
            <a:gdLst/>
            <a:ahLst/>
            <a:cxnLst/>
            <a:rect l="l" t="t" r="r" b="b"/>
            <a:pathLst>
              <a:path w="761542" h="758773">
                <a:moveTo>
                  <a:pt x="0" y="0"/>
                </a:moveTo>
                <a:lnTo>
                  <a:pt x="761542" y="0"/>
                </a:lnTo>
                <a:lnTo>
                  <a:pt x="761542" y="758773"/>
                </a:lnTo>
                <a:lnTo>
                  <a:pt x="0" y="75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TextBox 19"/>
          <p:cNvSpPr txBox="1"/>
          <p:nvPr/>
        </p:nvSpPr>
        <p:spPr>
          <a:xfrm>
            <a:off x="418986" y="7079380"/>
            <a:ext cx="38077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15922" y="196204"/>
            <a:ext cx="1039390" cy="1035611"/>
          </a:xfrm>
          <a:custGeom>
            <a:avLst/>
            <a:gdLst/>
            <a:ahLst/>
            <a:cxnLst/>
            <a:rect l="l" t="t" r="r" b="b"/>
            <a:pathLst>
              <a:path w="1039390" h="1035611">
                <a:moveTo>
                  <a:pt x="0" y="0"/>
                </a:moveTo>
                <a:lnTo>
                  <a:pt x="1039390" y="0"/>
                </a:lnTo>
                <a:lnTo>
                  <a:pt x="1039390" y="1035611"/>
                </a:lnTo>
                <a:lnTo>
                  <a:pt x="0" y="103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8700" y="599709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Alpha Miner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4540" y="1815427"/>
            <a:ext cx="17232826" cy="1534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9886" lvl="1" indent="-344943">
              <a:lnSpc>
                <a:spcPts val="6390"/>
              </a:lnSpc>
              <a:buFont typeface="Arial"/>
              <a:buChar char="•"/>
            </a:pPr>
            <a:r>
              <a:rPr lang="en-US" sz="3195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alpha miner starts with converting an event log into directly-follows, sequence, parallel, and choice relations that form a footprint matrix.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75769" y="331841"/>
            <a:ext cx="519695" cy="76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5"/>
              </a:lnSpc>
              <a:spcBef>
                <a:spcPct val="0"/>
              </a:spcBef>
            </a:pPr>
            <a:r>
              <a:rPr lang="en-US" sz="4503" b="1" dirty="0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CAE9C-B3F5-32BB-E771-63848A240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0" y="4188391"/>
            <a:ext cx="3949700" cy="5201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B25EFE-C325-3160-1EEB-0AE6F489A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3619500"/>
            <a:ext cx="7772400" cy="633887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8E61141D-1256-E611-47FF-545771FCCD1B}"/>
              </a:ext>
            </a:extLst>
          </p:cNvPr>
          <p:cNvSpPr/>
          <p:nvPr/>
        </p:nvSpPr>
        <p:spPr>
          <a:xfrm>
            <a:off x="9944100" y="6255536"/>
            <a:ext cx="1752600" cy="533400"/>
          </a:xfrm>
          <a:prstGeom prst="rightArrow">
            <a:avLst/>
          </a:prstGeom>
          <a:solidFill>
            <a:srgbClr val="87A1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51C84-7FAE-2EE0-3C79-1CD8DFDB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0FA61AE-8D58-7263-BFEB-B20E32499CFE}"/>
              </a:ext>
            </a:extLst>
          </p:cNvPr>
          <p:cNvSpPr txBox="1"/>
          <p:nvPr/>
        </p:nvSpPr>
        <p:spPr>
          <a:xfrm>
            <a:off x="1028700" y="599709"/>
            <a:ext cx="1032659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Alpha Miner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3DFA6D6-7507-A5B0-7325-37332C43AF60}"/>
              </a:ext>
            </a:extLst>
          </p:cNvPr>
          <p:cNvSpPr/>
          <p:nvPr/>
        </p:nvSpPr>
        <p:spPr>
          <a:xfrm>
            <a:off x="16915922" y="196204"/>
            <a:ext cx="1039390" cy="1035611"/>
          </a:xfrm>
          <a:custGeom>
            <a:avLst/>
            <a:gdLst/>
            <a:ahLst/>
            <a:cxnLst/>
            <a:rect l="l" t="t" r="r" b="b"/>
            <a:pathLst>
              <a:path w="1039390" h="1035611">
                <a:moveTo>
                  <a:pt x="0" y="0"/>
                </a:moveTo>
                <a:lnTo>
                  <a:pt x="1039390" y="0"/>
                </a:lnTo>
                <a:lnTo>
                  <a:pt x="1039390" y="1035611"/>
                </a:lnTo>
                <a:lnTo>
                  <a:pt x="0" y="103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8A92626-CFCF-D013-C98E-EE7ACB452254}"/>
              </a:ext>
            </a:extLst>
          </p:cNvPr>
          <p:cNvSpPr txBox="1"/>
          <p:nvPr/>
        </p:nvSpPr>
        <p:spPr>
          <a:xfrm>
            <a:off x="17305771" y="288979"/>
            <a:ext cx="519695" cy="76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5"/>
              </a:lnSpc>
              <a:spcBef>
                <a:spcPct val="0"/>
              </a:spcBef>
            </a:pPr>
            <a:r>
              <a:rPr lang="en-US" sz="4503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4CF4312-BC04-8287-5179-5F3DE3685C71}"/>
              </a:ext>
            </a:extLst>
          </p:cNvPr>
          <p:cNvSpPr/>
          <p:nvPr/>
        </p:nvSpPr>
        <p:spPr>
          <a:xfrm>
            <a:off x="6843653" y="1907318"/>
            <a:ext cx="10981814" cy="8002997"/>
          </a:xfrm>
          <a:custGeom>
            <a:avLst/>
            <a:gdLst/>
            <a:ahLst/>
            <a:cxnLst/>
            <a:rect l="l" t="t" r="r" b="b"/>
            <a:pathLst>
              <a:path w="10981814" h="8002997">
                <a:moveTo>
                  <a:pt x="0" y="0"/>
                </a:moveTo>
                <a:lnTo>
                  <a:pt x="10981814" y="0"/>
                </a:lnTo>
                <a:lnTo>
                  <a:pt x="10981814" y="8002997"/>
                </a:lnTo>
                <a:lnTo>
                  <a:pt x="0" y="8002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9512C5C-0B09-69D0-255E-B4480C40C1ED}"/>
              </a:ext>
            </a:extLst>
          </p:cNvPr>
          <p:cNvSpPr txBox="1"/>
          <p:nvPr/>
        </p:nvSpPr>
        <p:spPr>
          <a:xfrm>
            <a:off x="373074" y="1811072"/>
            <a:ext cx="5997481" cy="801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endParaRPr dirty="0"/>
          </a:p>
          <a:p>
            <a:pPr marL="690876" lvl="1" indent="-345438" algn="l">
              <a:lnSpc>
                <a:spcPts val="6399"/>
              </a:lnSpc>
              <a:buFont typeface="Arial"/>
              <a:buChar char="•"/>
            </a:pPr>
            <a:r>
              <a:rPr lang="en-US" sz="31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Based on </a:t>
            </a:r>
            <a:r>
              <a:rPr lang="en-US" sz="31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strict patterns</a:t>
            </a:r>
          </a:p>
          <a:p>
            <a:pPr marL="690876" lvl="1" indent="-345438" algn="l">
              <a:lnSpc>
                <a:spcPts val="6399"/>
              </a:lnSpc>
              <a:buFont typeface="Arial"/>
              <a:buChar char="•"/>
            </a:pPr>
            <a:r>
              <a:rPr lang="en-US" sz="31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Not configurable to generalize or combine weak patterns</a:t>
            </a:r>
            <a:r>
              <a:rPr lang="en-US" sz="31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(e.g. event that appears after many different possible activities)</a:t>
            </a:r>
          </a:p>
          <a:p>
            <a:pPr algn="l">
              <a:lnSpc>
                <a:spcPts val="6399"/>
              </a:lnSpc>
            </a:pPr>
            <a:endParaRPr lang="en-US" sz="31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6399"/>
              </a:lnSpc>
            </a:pPr>
            <a:endParaRPr lang="en-US" sz="31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6399"/>
              </a:lnSpc>
            </a:pPr>
            <a:endParaRPr lang="en-US" sz="31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4191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53E5D-FFA1-AF4B-D2E8-1221A2CDD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6F3F68-FA00-521D-0A1D-93F72C68816F}"/>
              </a:ext>
            </a:extLst>
          </p:cNvPr>
          <p:cNvSpPr/>
          <p:nvPr/>
        </p:nvSpPr>
        <p:spPr>
          <a:xfrm>
            <a:off x="16915922" y="196204"/>
            <a:ext cx="1039390" cy="1035611"/>
          </a:xfrm>
          <a:custGeom>
            <a:avLst/>
            <a:gdLst/>
            <a:ahLst/>
            <a:cxnLst/>
            <a:rect l="l" t="t" r="r" b="b"/>
            <a:pathLst>
              <a:path w="1039390" h="1035611">
                <a:moveTo>
                  <a:pt x="0" y="0"/>
                </a:moveTo>
                <a:lnTo>
                  <a:pt x="1039390" y="0"/>
                </a:lnTo>
                <a:lnTo>
                  <a:pt x="1039390" y="1035611"/>
                </a:lnTo>
                <a:lnTo>
                  <a:pt x="0" y="103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ECD875D-17C5-C248-689A-21D2E78F5D7C}"/>
              </a:ext>
            </a:extLst>
          </p:cNvPr>
          <p:cNvSpPr txBox="1"/>
          <p:nvPr/>
        </p:nvSpPr>
        <p:spPr>
          <a:xfrm>
            <a:off x="1028700" y="599709"/>
            <a:ext cx="1032659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Inductive Miner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FC7CF4B-3379-69A9-3304-6778727E06C1}"/>
              </a:ext>
            </a:extLst>
          </p:cNvPr>
          <p:cNvSpPr txBox="1"/>
          <p:nvPr/>
        </p:nvSpPr>
        <p:spPr>
          <a:xfrm>
            <a:off x="554540" y="1815427"/>
            <a:ext cx="17232826" cy="153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886" lvl="1" indent="-344943" algn="l">
              <a:lnSpc>
                <a:spcPts val="6390"/>
              </a:lnSpc>
              <a:buFont typeface="Arial"/>
              <a:buChar char="•"/>
            </a:pPr>
            <a:r>
              <a:rPr lang="en-US" sz="3195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inductive miner technique relies on the detection of various cuts on the directly follows graph created using the event log.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D34FAD6-1CF9-C72A-A4B7-0047E62677A7}"/>
              </a:ext>
            </a:extLst>
          </p:cNvPr>
          <p:cNvSpPr txBox="1"/>
          <p:nvPr/>
        </p:nvSpPr>
        <p:spPr>
          <a:xfrm>
            <a:off x="17267671" y="279454"/>
            <a:ext cx="519695" cy="76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5"/>
              </a:lnSpc>
              <a:spcBef>
                <a:spcPct val="0"/>
              </a:spcBef>
            </a:pPr>
            <a:r>
              <a:rPr lang="en-US" sz="4503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  <p:pic>
        <p:nvPicPr>
          <p:cNvPr id="1026" name="Picture 2" descr="XOR cut - inductive miner">
            <a:extLst>
              <a:ext uri="{FF2B5EF4-FFF2-40B4-BE49-F238E27FC236}">
                <a16:creationId xmlns:a16="http://schemas.microsoft.com/office/drawing/2014/main" id="{D4A8C9E5-E371-563C-6C39-7E4012E8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515892"/>
            <a:ext cx="41910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5BBD3-8747-5625-C619-E33CE0630B34}"/>
              </a:ext>
            </a:extLst>
          </p:cNvPr>
          <p:cNvSpPr txBox="1"/>
          <p:nvPr/>
        </p:nvSpPr>
        <p:spPr>
          <a:xfrm>
            <a:off x="1676400" y="3915643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F4662"/>
                </a:solidFill>
                <a:latin typeface="Quicksand"/>
              </a:rPr>
              <a:t>Exclusive OR cut</a:t>
            </a:r>
            <a:endParaRPr lang="en-IL" sz="2400" dirty="0">
              <a:solidFill>
                <a:srgbClr val="0F4662"/>
              </a:solidFill>
              <a:latin typeface="Quicksand"/>
            </a:endParaRPr>
          </a:p>
        </p:txBody>
      </p:sp>
      <p:pic>
        <p:nvPicPr>
          <p:cNvPr id="1028" name="Picture 4" descr="Sequence cut - inductive miner">
            <a:extLst>
              <a:ext uri="{FF2B5EF4-FFF2-40B4-BE49-F238E27FC236}">
                <a16:creationId xmlns:a16="http://schemas.microsoft.com/office/drawing/2014/main" id="{14E7D0DB-7EEC-0B8D-3C5E-11102F37A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1" b="14000"/>
          <a:stretch/>
        </p:blipFill>
        <p:spPr bwMode="auto">
          <a:xfrm>
            <a:off x="1053353" y="7383661"/>
            <a:ext cx="3505200" cy="199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9AB14-0D91-9A09-32C1-FF4BA47E999C}"/>
              </a:ext>
            </a:extLst>
          </p:cNvPr>
          <p:cNvSpPr txBox="1"/>
          <p:nvPr/>
        </p:nvSpPr>
        <p:spPr>
          <a:xfrm>
            <a:off x="1354142" y="6776721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F4662"/>
                </a:solidFill>
                <a:latin typeface="Quicksand"/>
              </a:rPr>
              <a:t>Sequence cut</a:t>
            </a:r>
            <a:endParaRPr lang="en-IL" sz="2400" dirty="0">
              <a:solidFill>
                <a:srgbClr val="0F4662"/>
              </a:solidFill>
              <a:latin typeface="Quicksand"/>
            </a:endParaRPr>
          </a:p>
        </p:txBody>
      </p:sp>
      <p:pic>
        <p:nvPicPr>
          <p:cNvPr id="1030" name="Picture 6" descr="Parallel cut - inductive miner">
            <a:extLst>
              <a:ext uri="{FF2B5EF4-FFF2-40B4-BE49-F238E27FC236}">
                <a16:creationId xmlns:a16="http://schemas.microsoft.com/office/drawing/2014/main" id="{0F59ABB0-F348-D3C1-A141-EA3592B87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59" y="7475656"/>
            <a:ext cx="3175388" cy="199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EDEB88-DA55-7DC1-1FBB-75B59045180B}"/>
              </a:ext>
            </a:extLst>
          </p:cNvPr>
          <p:cNvSpPr txBox="1"/>
          <p:nvPr/>
        </p:nvSpPr>
        <p:spPr>
          <a:xfrm>
            <a:off x="5408453" y="6875407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F4662"/>
                </a:solidFill>
                <a:latin typeface="Quicksand"/>
              </a:rPr>
              <a:t>Parallel cut</a:t>
            </a:r>
            <a:endParaRPr lang="en-IL" sz="2400" dirty="0">
              <a:solidFill>
                <a:srgbClr val="0F4662"/>
              </a:solidFill>
              <a:latin typeface="Quicksand"/>
            </a:endParaRPr>
          </a:p>
        </p:txBody>
      </p:sp>
      <p:pic>
        <p:nvPicPr>
          <p:cNvPr id="1032" name="Picture 8" descr="Loop cut - inductive miner">
            <a:extLst>
              <a:ext uri="{FF2B5EF4-FFF2-40B4-BE49-F238E27FC236}">
                <a16:creationId xmlns:a16="http://schemas.microsoft.com/office/drawing/2014/main" id="{28A85B70-3B01-EA8C-EC9E-A6E30F190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4820" r="8000" b="10503"/>
          <a:stretch/>
        </p:blipFill>
        <p:spPr bwMode="auto">
          <a:xfrm>
            <a:off x="5991870" y="4497273"/>
            <a:ext cx="2447954" cy="201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D3462C-7397-13FB-54A8-47E6E8EB0E11}"/>
              </a:ext>
            </a:extLst>
          </p:cNvPr>
          <p:cNvSpPr txBox="1"/>
          <p:nvPr/>
        </p:nvSpPr>
        <p:spPr>
          <a:xfrm>
            <a:off x="5768047" y="3905105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F4662"/>
                </a:solidFill>
                <a:latin typeface="Quicksand"/>
              </a:rPr>
              <a:t>Redo loop cut</a:t>
            </a:r>
            <a:endParaRPr lang="en-IL" sz="2400" dirty="0">
              <a:solidFill>
                <a:srgbClr val="0F4662"/>
              </a:solidFill>
              <a:latin typeface="Quicksan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615A88-7B17-46A3-B361-14BC43E909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4860" y="4655706"/>
            <a:ext cx="8212133" cy="42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7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54550C-30D4-ABC9-9CA0-F9F60DB6B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992C43-B0A1-CCB1-51B0-3B0D4B5B796A}"/>
              </a:ext>
            </a:extLst>
          </p:cNvPr>
          <p:cNvSpPr/>
          <p:nvPr/>
        </p:nvSpPr>
        <p:spPr>
          <a:xfrm>
            <a:off x="16915922" y="196204"/>
            <a:ext cx="1039390" cy="1035611"/>
          </a:xfrm>
          <a:custGeom>
            <a:avLst/>
            <a:gdLst/>
            <a:ahLst/>
            <a:cxnLst/>
            <a:rect l="l" t="t" r="r" b="b"/>
            <a:pathLst>
              <a:path w="1039390" h="1035611">
                <a:moveTo>
                  <a:pt x="0" y="0"/>
                </a:moveTo>
                <a:lnTo>
                  <a:pt x="1039390" y="0"/>
                </a:lnTo>
                <a:lnTo>
                  <a:pt x="1039390" y="1035611"/>
                </a:lnTo>
                <a:lnTo>
                  <a:pt x="0" y="103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6718FA2-C64E-F118-ADA9-782DA5E2A7F4}"/>
              </a:ext>
            </a:extLst>
          </p:cNvPr>
          <p:cNvSpPr/>
          <p:nvPr/>
        </p:nvSpPr>
        <p:spPr>
          <a:xfrm>
            <a:off x="1080124" y="4460294"/>
            <a:ext cx="16127752" cy="4798006"/>
          </a:xfrm>
          <a:custGeom>
            <a:avLst/>
            <a:gdLst/>
            <a:ahLst/>
            <a:cxnLst/>
            <a:rect l="l" t="t" r="r" b="b"/>
            <a:pathLst>
              <a:path w="16127752" h="4798006">
                <a:moveTo>
                  <a:pt x="0" y="0"/>
                </a:moveTo>
                <a:lnTo>
                  <a:pt x="16127752" y="0"/>
                </a:lnTo>
                <a:lnTo>
                  <a:pt x="16127752" y="4798006"/>
                </a:lnTo>
                <a:lnTo>
                  <a:pt x="0" y="4798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D21E76F-42EB-415B-2877-48DF55610012}"/>
              </a:ext>
            </a:extLst>
          </p:cNvPr>
          <p:cNvSpPr txBox="1"/>
          <p:nvPr/>
        </p:nvSpPr>
        <p:spPr>
          <a:xfrm>
            <a:off x="1028700" y="599709"/>
            <a:ext cx="1032659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Inductive Miner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1F0012-43F0-05F1-6348-F9EBAB5372BB}"/>
              </a:ext>
            </a:extLst>
          </p:cNvPr>
          <p:cNvSpPr txBox="1"/>
          <p:nvPr/>
        </p:nvSpPr>
        <p:spPr>
          <a:xfrm>
            <a:off x="560561" y="1578625"/>
            <a:ext cx="17232826" cy="282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2"/>
              </a:lnSpc>
            </a:pPr>
            <a:endParaRPr dirty="0"/>
          </a:p>
          <a:p>
            <a:pPr marL="689886" lvl="1" indent="-344943" algn="l">
              <a:lnSpc>
                <a:spcPts val="6390"/>
              </a:lnSpc>
              <a:buFont typeface="Arial"/>
              <a:buChar char="•"/>
            </a:pPr>
            <a:r>
              <a:rPr lang="en-US" sz="3195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Constructs a tree structure first (called a process tree) and then builds a process model</a:t>
            </a:r>
          </a:p>
          <a:p>
            <a:pPr marL="689886" lvl="1" indent="-344943" algn="l">
              <a:lnSpc>
                <a:spcPts val="5432"/>
              </a:lnSpc>
              <a:buFont typeface="Arial"/>
              <a:buChar char="•"/>
            </a:pPr>
            <a:r>
              <a:rPr lang="en-US" sz="3195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Always structurally correct (no broken paths or floating transitions)</a:t>
            </a:r>
          </a:p>
          <a:p>
            <a:pPr marL="0" lvl="0" indent="0" algn="l">
              <a:lnSpc>
                <a:spcPts val="5432"/>
              </a:lnSpc>
            </a:pPr>
            <a:endParaRPr lang="en-US" sz="3195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8954DAB-D711-C19F-208E-7EC68A9A725C}"/>
              </a:ext>
            </a:extLst>
          </p:cNvPr>
          <p:cNvSpPr txBox="1"/>
          <p:nvPr/>
        </p:nvSpPr>
        <p:spPr>
          <a:xfrm>
            <a:off x="17267671" y="279454"/>
            <a:ext cx="519695" cy="76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5"/>
              </a:lnSpc>
              <a:spcBef>
                <a:spcPct val="0"/>
              </a:spcBef>
            </a:pPr>
            <a:r>
              <a:rPr lang="en-US" sz="4503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8026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15922" y="196204"/>
            <a:ext cx="1039390" cy="1035611"/>
          </a:xfrm>
          <a:custGeom>
            <a:avLst/>
            <a:gdLst/>
            <a:ahLst/>
            <a:cxnLst/>
            <a:rect l="l" t="t" r="r" b="b"/>
            <a:pathLst>
              <a:path w="1039390" h="1035611">
                <a:moveTo>
                  <a:pt x="0" y="0"/>
                </a:moveTo>
                <a:lnTo>
                  <a:pt x="1039390" y="0"/>
                </a:lnTo>
                <a:lnTo>
                  <a:pt x="1039390" y="1035611"/>
                </a:lnTo>
                <a:lnTo>
                  <a:pt x="0" y="103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8915400" y="1441755"/>
            <a:ext cx="8871967" cy="8121345"/>
          </a:xfrm>
          <a:custGeom>
            <a:avLst/>
            <a:gdLst/>
            <a:ahLst/>
            <a:cxnLst/>
            <a:rect l="l" t="t" r="r" b="b"/>
            <a:pathLst>
              <a:path w="9451189" h="8447000">
                <a:moveTo>
                  <a:pt x="0" y="0"/>
                </a:moveTo>
                <a:lnTo>
                  <a:pt x="9451189" y="0"/>
                </a:lnTo>
                <a:lnTo>
                  <a:pt x="9451189" y="8447001"/>
                </a:lnTo>
                <a:lnTo>
                  <a:pt x="0" y="8447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8700" y="599709"/>
            <a:ext cx="1032659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Heuristics Miner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6706" y="1856878"/>
            <a:ext cx="7793894" cy="7453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7360"/>
              </a:lnSpc>
              <a:buFont typeface="Arial"/>
              <a:buChar char="•"/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</a:t>
            </a:r>
            <a:r>
              <a:rPr lang="en-US" sz="32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dependency measure</a:t>
            </a: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quantifies how often one activity is followed by another, compared to the reverse.</a:t>
            </a:r>
          </a:p>
          <a:p>
            <a:pPr marL="690881" lvl="1" indent="-345440" algn="l">
              <a:lnSpc>
                <a:spcPts val="7360"/>
              </a:lnSpc>
              <a:buFont typeface="Arial"/>
              <a:buChar char="•"/>
            </a:pPr>
            <a:endParaRPr lang="en-US" sz="3200" u="none" strike="noStrike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690881" lvl="1" indent="-345440" algn="l">
              <a:lnSpc>
                <a:spcPts val="7360"/>
              </a:lnSpc>
              <a:buFont typeface="Arial"/>
              <a:buChar char="•"/>
            </a:pPr>
            <a:endParaRPr lang="en-US" sz="32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690881" lvl="1" indent="-345440" algn="l">
              <a:lnSpc>
                <a:spcPts val="7360"/>
              </a:lnSpc>
              <a:buFont typeface="Arial"/>
              <a:buChar char="•"/>
            </a:pPr>
            <a:r>
              <a:rPr lang="en-US" sz="3200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Creates a graph that favors </a:t>
            </a:r>
            <a:r>
              <a:rPr lang="en-US" sz="3200" b="1" u="none" strike="noStrike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strongest behaviors</a:t>
            </a:r>
            <a:r>
              <a:rPr lang="en-US" sz="3200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while filtering out rare, random paths.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67671" y="279454"/>
            <a:ext cx="519695" cy="76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5"/>
              </a:lnSpc>
              <a:spcBef>
                <a:spcPct val="0"/>
              </a:spcBef>
            </a:pPr>
            <a:r>
              <a:rPr lang="en-US" sz="4503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6951D-411D-B985-5DFB-B2A95460E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4991100"/>
            <a:ext cx="6065520" cy="1143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1348</Words>
  <Application>Microsoft Macintosh PowerPoint</Application>
  <PresentationFormat>Custom</PresentationFormat>
  <Paragraphs>137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Quicksand Bold</vt:lpstr>
      <vt:lpstr>Calibri</vt:lpstr>
      <vt:lpstr>Cormorant Garamond Bold Italics</vt:lpstr>
      <vt:lpstr>Quicksand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Process Mining</dc:title>
  <dc:description>Presentation - Process Mining</dc:description>
  <cp:lastModifiedBy>Amit Haritan</cp:lastModifiedBy>
  <cp:revision>16</cp:revision>
  <dcterms:created xsi:type="dcterms:W3CDTF">2006-08-16T00:00:00Z</dcterms:created>
  <dcterms:modified xsi:type="dcterms:W3CDTF">2025-06-03T06:39:39Z</dcterms:modified>
  <dc:identifier>DAGncJzVSmc</dc:identifier>
</cp:coreProperties>
</file>